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1" r:id="rId4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2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4744B-A30A-4D79-A7F9-7D258720D38B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2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F0277-4969-4C3D-8B2C-20C7CBF7D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534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9E562-44B7-494B-B361-43BA5C096630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C1D7B-2B8C-40A1-B4F0-9A896CF3D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129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C1D7B-2B8C-40A1-B4F0-9A896CF3D1E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905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F2C0-701B-4F40-A936-27917654B46B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01CA-63B5-4510-98F4-5C18F3000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34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F2C0-701B-4F40-A936-27917654B46B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01CA-63B5-4510-98F4-5C18F3000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85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F2C0-701B-4F40-A936-27917654B46B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01CA-63B5-4510-98F4-5C18F3000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14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F2C0-701B-4F40-A936-27917654B46B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01CA-63B5-4510-98F4-5C18F3000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64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F2C0-701B-4F40-A936-27917654B46B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01CA-63B5-4510-98F4-5C18F3000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59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F2C0-701B-4F40-A936-27917654B46B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01CA-63B5-4510-98F4-5C18F3000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88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F2C0-701B-4F40-A936-27917654B46B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01CA-63B5-4510-98F4-5C18F3000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52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F2C0-701B-4F40-A936-27917654B46B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01CA-63B5-4510-98F4-5C18F3000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24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F2C0-701B-4F40-A936-27917654B46B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01CA-63B5-4510-98F4-5C18F3000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41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F2C0-701B-4F40-A936-27917654B46B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01CA-63B5-4510-98F4-5C18F3000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05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F2C0-701B-4F40-A936-27917654B46B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01CA-63B5-4510-98F4-5C18F3000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9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9F2C0-701B-4F40-A936-27917654B46B}" type="datetimeFigureOut">
              <a:rPr kumimoji="1" lang="ja-JP" altLang="en-US" smtClean="0"/>
              <a:t>2016/2/4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001CA-63B5-4510-98F4-5C18F3000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50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3027871" y="1652827"/>
            <a:ext cx="5212343" cy="3732452"/>
            <a:chOff x="3027871" y="1652827"/>
            <a:chExt cx="5212343" cy="3732452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27871" y="1652827"/>
              <a:ext cx="5212343" cy="3732452"/>
            </a:xfrm>
            <a:prstGeom prst="rect">
              <a:avLst/>
            </a:prstGeom>
          </p:spPr>
        </p:pic>
        <p:sp>
          <p:nvSpPr>
            <p:cNvPr id="5" name="テキスト ボックス 4"/>
            <p:cNvSpPr txBox="1"/>
            <p:nvPr/>
          </p:nvSpPr>
          <p:spPr>
            <a:xfrm>
              <a:off x="4678573" y="3103554"/>
              <a:ext cx="191093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800" dirty="0" smtClean="0"/>
                <a:t>図　１</a:t>
              </a:r>
              <a:endParaRPr kumimoji="1" lang="ja-JP" altLang="en-US" sz="4800" dirty="0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3027871" y="1173192"/>
            <a:ext cx="9489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図１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4098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3312543" y="1639020"/>
            <a:ext cx="5167221" cy="3717984"/>
            <a:chOff x="3691554" y="1805705"/>
            <a:chExt cx="4737003" cy="3401863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91554" y="1805705"/>
              <a:ext cx="4737003" cy="3401863"/>
            </a:xfrm>
            <a:prstGeom prst="rect">
              <a:avLst/>
            </a:prstGeom>
          </p:spPr>
        </p:pic>
        <p:sp>
          <p:nvSpPr>
            <p:cNvPr id="8" name="テキスト ボックス 7"/>
            <p:cNvSpPr txBox="1"/>
            <p:nvPr/>
          </p:nvSpPr>
          <p:spPr>
            <a:xfrm>
              <a:off x="5098211" y="3099764"/>
              <a:ext cx="19236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800" dirty="0" smtClean="0"/>
                <a:t>図　２</a:t>
              </a:r>
              <a:endParaRPr kumimoji="1" lang="ja-JP" altLang="en-US" sz="4800" dirty="0"/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3613916" y="1276710"/>
            <a:ext cx="776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図２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000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444017"/>
              </p:ext>
            </p:extLst>
          </p:nvPr>
        </p:nvGraphicFramePr>
        <p:xfrm>
          <a:off x="3351245" y="2200586"/>
          <a:ext cx="5489509" cy="29341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44573"/>
                <a:gridCol w="3344936"/>
              </a:tblGrid>
              <a:tr h="489020">
                <a:tc>
                  <a:txBody>
                    <a:bodyPr/>
                    <a:lstStyle/>
                    <a:p>
                      <a:pPr algn="ctr" eaLnBrk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Stage </a:t>
                      </a:r>
                      <a:r>
                        <a:rPr lang="ja-JP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Ⅰ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供血児の膀胱が見える</a:t>
                      </a:r>
                      <a:endParaRPr lang="ja-JP" sz="1200" b="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020">
                <a:tc>
                  <a:txBody>
                    <a:bodyPr/>
                    <a:lstStyle/>
                    <a:p>
                      <a:pPr algn="ctr" eaLnBrk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Stage </a:t>
                      </a:r>
                      <a:r>
                        <a:rPr lang="ja-JP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Ⅱ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供血児の膀胱が見えない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020">
                <a:tc>
                  <a:txBody>
                    <a:bodyPr/>
                    <a:lstStyle/>
                    <a:p>
                      <a:pPr algn="ctr" eaLnBrk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Stage </a:t>
                      </a:r>
                      <a:r>
                        <a:rPr lang="ja-JP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Ⅲ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(atypical)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血流異常</a:t>
                      </a:r>
                      <a:r>
                        <a:rPr lang="ja-JP" sz="1200" kern="100" baseline="300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＊</a:t>
                      </a: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があるが、供血児の膀胱は見える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020">
                <a:tc>
                  <a:txBody>
                    <a:bodyPr/>
                    <a:lstStyle/>
                    <a:p>
                      <a:pPr algn="ctr" eaLnBrk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Stage </a:t>
                      </a:r>
                      <a:r>
                        <a:rPr lang="ja-JP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Ⅲ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 (classical)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血流異常</a:t>
                      </a:r>
                      <a:r>
                        <a:rPr lang="ja-JP" sz="1200" kern="100" baseline="300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＊</a:t>
                      </a: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があり、供血児の膀胱は見えない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020">
                <a:tc>
                  <a:txBody>
                    <a:bodyPr/>
                    <a:lstStyle/>
                    <a:p>
                      <a:pPr algn="ctr" eaLnBrk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Stage </a:t>
                      </a:r>
                      <a:r>
                        <a:rPr lang="ja-JP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Ⅳ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胎児水腫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020">
                <a:tc>
                  <a:txBody>
                    <a:bodyPr/>
                    <a:lstStyle/>
                    <a:p>
                      <a:pPr algn="ctr" eaLnBrk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Stage </a:t>
                      </a:r>
                      <a:r>
                        <a:rPr lang="ja-JP" sz="12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Ⅴ</a:t>
                      </a:r>
                      <a:endParaRPr lang="ja-JP" sz="1200" kern="1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eaLnBrk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胎児死亡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213020" y="1672377"/>
            <a:ext cx="5765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kern="100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ＭＳ Ｐ明朝" panose="02020600040205080304" pitchFamily="18" charset="-128"/>
              </a:rPr>
              <a:t>表</a:t>
            </a:r>
            <a:r>
              <a:rPr lang="en-US" altLang="ja-JP" sz="1200" kern="100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</a:t>
            </a:r>
            <a:r>
              <a:rPr lang="ja-JP" altLang="ja-JP" sz="1200" kern="100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100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TTTS</a:t>
            </a:r>
            <a:r>
              <a:rPr lang="ja-JP" altLang="ja-JP" sz="1200" kern="100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ＭＳ Ｐ明朝" panose="02020600040205080304" pitchFamily="18" charset="-128"/>
              </a:rPr>
              <a:t>に対する</a:t>
            </a:r>
            <a:r>
              <a:rPr lang="en-US" altLang="ja-JP" sz="1200" kern="100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Quintero</a:t>
            </a:r>
            <a:r>
              <a:rPr lang="ja-JP" altLang="ja-JP" sz="1200" kern="100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ＭＳ Ｐ明朝" panose="02020600040205080304" pitchFamily="18" charset="-128"/>
              </a:rPr>
              <a:t>分類</a:t>
            </a:r>
            <a:r>
              <a:rPr lang="en-US" altLang="ja-JP" sz="1200" kern="100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ＭＳ Ｐ明朝" panose="02020600040205080304" pitchFamily="18" charset="-128"/>
              </a:rPr>
              <a:t> (</a:t>
            </a:r>
            <a:r>
              <a:rPr lang="en-US" altLang="ja-JP" sz="1200" kern="100" dirty="0">
                <a:solidFill>
                  <a:srgbClr val="000000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2003</a:t>
            </a:r>
            <a:r>
              <a:rPr lang="ja-JP" altLang="ja-JP" sz="1200" kern="100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ＭＳ Ｐ明朝" panose="02020600040205080304" pitchFamily="18" charset="-128"/>
              </a:rPr>
              <a:t>年改変</a:t>
            </a:r>
            <a:r>
              <a:rPr lang="en-US" altLang="ja-JP" sz="1200" kern="100" dirty="0">
                <a:solidFill>
                  <a:srgbClr val="00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ＭＳ Ｐ明朝" panose="02020600040205080304" pitchFamily="18" charset="-128"/>
              </a:rPr>
              <a:t>)</a:t>
            </a:r>
            <a:endParaRPr kumimoji="1" lang="ja-JP" altLang="en-US" sz="1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51245" y="5385916"/>
            <a:ext cx="5345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/>
            <a:r>
              <a:rPr lang="ja-JP" altLang="ja-JP" sz="1200" b="1" kern="100" baseline="300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Ｐ明朝" panose="02020600040205080304" pitchFamily="18" charset="-128"/>
              </a:rPr>
              <a:t>＊</a:t>
            </a:r>
            <a:r>
              <a:rPr lang="ja-JP" altLang="ja-JP" sz="1200" kern="1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Ｐ明朝" panose="02020600040205080304" pitchFamily="18" charset="-128"/>
              </a:rPr>
              <a:t>血流異常とは、臍帯動脈の途絶・逆流、静脈管の逆流、臍帯静脈の拍動のいずれかが存在。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64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91</Words>
  <Application>Microsoft Office PowerPoint</Application>
  <PresentationFormat>ワイド画面</PresentationFormat>
  <Paragraphs>19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ＭＳ Ｐゴシック</vt:lpstr>
      <vt:lpstr>ＭＳ Ｐ明朝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東海産婦</dc:creator>
  <cp:lastModifiedBy>東海産婦</cp:lastModifiedBy>
  <cp:revision>13</cp:revision>
  <cp:lastPrinted>2016-02-03T03:59:36Z</cp:lastPrinted>
  <dcterms:created xsi:type="dcterms:W3CDTF">2016-02-03T03:06:52Z</dcterms:created>
  <dcterms:modified xsi:type="dcterms:W3CDTF">2016-02-04T06:04:00Z</dcterms:modified>
</cp:coreProperties>
</file>